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Open Sans Bold" panose="020B0806030504020204" pitchFamily="34" charset="0"/>
      <p:regular r:id="rId23"/>
      <p:bold r:id="rId24"/>
    </p:embeddedFont>
    <p:embeddedFont>
      <p:font typeface="Open Sauce" pitchFamily="2" charset="77"/>
      <p:regular r:id="rId25"/>
    </p:embeddedFont>
    <p:embeddedFont>
      <p:font typeface="Open Sauce Bold" pitchFamily="2" charset="77"/>
      <p:regular r:id="rId26"/>
      <p:bold r:id="rId27"/>
    </p:embeddedFont>
    <p:embeddedFont>
      <p:font typeface="Open Sauce Bold Italics" pitchFamily="2" charset="77"/>
      <p:regular r:id="rId28"/>
      <p:bold r:id="rId29"/>
      <p:italic r:id="rId30"/>
      <p:boldItalic r:id="rId31"/>
    </p:embeddedFont>
    <p:embeddedFont>
      <p:font typeface="Open Sauce Semi-Bold" pitchFamily="2" charset="77"/>
      <p:regular r:id="rId32"/>
      <p:bold r:id="rId33"/>
    </p:embeddedFont>
    <p:embeddedFont>
      <p:font typeface="Roboto Bold" panose="02000000000000000000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38" autoAdjust="0"/>
  </p:normalViewPr>
  <p:slideViewPr>
    <p:cSldViewPr>
      <p:cViewPr varScale="1">
        <p:scale>
          <a:sx n="78" d="100"/>
          <a:sy n="78" d="100"/>
        </p:scale>
        <p:origin x="6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19023" y="259564"/>
            <a:ext cx="1629638" cy="769136"/>
          </a:xfrm>
          <a:custGeom>
            <a:avLst/>
            <a:gdLst/>
            <a:ahLst/>
            <a:cxnLst/>
            <a:rect l="l" t="t" r="r" b="b"/>
            <a:pathLst>
              <a:path w="1629638" h="769136">
                <a:moveTo>
                  <a:pt x="0" y="0"/>
                </a:moveTo>
                <a:lnTo>
                  <a:pt x="1629639" y="0"/>
                </a:lnTo>
                <a:lnTo>
                  <a:pt x="1629639" y="769136"/>
                </a:lnTo>
                <a:lnTo>
                  <a:pt x="0" y="76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201565" y="6361754"/>
            <a:ext cx="2406724" cy="240671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36347" y="1984278"/>
            <a:ext cx="9815307" cy="4208864"/>
            <a:chOff x="0" y="0"/>
            <a:chExt cx="13087076" cy="561181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087076" cy="5611818"/>
              <a:chOff x="0" y="0"/>
              <a:chExt cx="1895495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9549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895495" h="812800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1773189"/>
              <a:ext cx="13087076" cy="31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59"/>
                </a:lnSpc>
              </a:pPr>
              <a:r>
                <a:rPr lang="en-US" sz="6999" spc="685">
                  <a:solidFill>
                    <a:srgbClr val="231F20"/>
                  </a:solidFill>
                  <a:latin typeface="Open Sauce"/>
                </a:rPr>
                <a:t>SUSTAINABILITY REPORT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0678"/>
              <a:ext cx="13087076" cy="881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19"/>
                </a:lnSpc>
              </a:pPr>
              <a:r>
                <a:rPr lang="en-US" sz="3999" spc="391">
                  <a:solidFill>
                    <a:srgbClr val="231F20"/>
                  </a:solidFill>
                  <a:latin typeface="Open Sauce"/>
                </a:rPr>
                <a:t>DATASOC X NAB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080956" y="6361754"/>
            <a:ext cx="2406724" cy="240671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7664" r="-7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285646" y="6361754"/>
            <a:ext cx="2406724" cy="240671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285646" y="8889456"/>
            <a:ext cx="1843963" cy="81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Linh To</a:t>
            </a:r>
          </a:p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Data Analyst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62337" y="8889456"/>
            <a:ext cx="1843963" cy="81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Quan Hoang</a:t>
            </a:r>
          </a:p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82945" y="8889456"/>
            <a:ext cx="1843963" cy="81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Quoc Ho</a:t>
            </a:r>
          </a:p>
          <a:p>
            <a:pPr algn="ctr">
              <a:lnSpc>
                <a:spcPts val="3324"/>
              </a:lnSpc>
            </a:pPr>
            <a:r>
              <a:rPr lang="en-US" sz="2374">
                <a:solidFill>
                  <a:srgbClr val="231F20"/>
                </a:solidFill>
                <a:latin typeface="Open Sauce"/>
              </a:rPr>
              <a:t>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Ash Waste VS Air Pollution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44434" y="3862337"/>
            <a:ext cx="6260224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Ash is Australian's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2nd largest waste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has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low recovery rate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.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Ash is also an important source of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Black Carbon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in the environment.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Similar efforts in controlling ash may directly lead to </a:t>
            </a:r>
            <a:r>
              <a:rPr lang="en-US" sz="2199">
                <a:solidFill>
                  <a:srgbClr val="5DA353"/>
                </a:solidFill>
                <a:latin typeface="Open Sauce Bold"/>
              </a:rPr>
              <a:t>reduced air pollution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182547" y="5044072"/>
            <a:ext cx="8188881" cy="4185653"/>
          </a:xfrm>
          <a:custGeom>
            <a:avLst/>
            <a:gdLst/>
            <a:ahLst/>
            <a:cxnLst/>
            <a:rect l="l" t="t" r="r" b="b"/>
            <a:pathLst>
              <a:path w="8188881" h="4185653">
                <a:moveTo>
                  <a:pt x="0" y="0"/>
                </a:moveTo>
                <a:lnTo>
                  <a:pt x="8188881" y="0"/>
                </a:lnTo>
                <a:lnTo>
                  <a:pt x="8188881" y="4185653"/>
                </a:lnTo>
                <a:lnTo>
                  <a:pt x="0" y="4185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42917" y="870001"/>
            <a:ext cx="8868142" cy="4273499"/>
          </a:xfrm>
          <a:custGeom>
            <a:avLst/>
            <a:gdLst/>
            <a:ahLst/>
            <a:cxnLst/>
            <a:rect l="l" t="t" r="r" b="b"/>
            <a:pathLst>
              <a:path w="8868142" h="4273499">
                <a:moveTo>
                  <a:pt x="0" y="0"/>
                </a:moveTo>
                <a:lnTo>
                  <a:pt x="8868142" y="0"/>
                </a:lnTo>
                <a:lnTo>
                  <a:pt x="8868142" y="4273499"/>
                </a:lnTo>
                <a:lnTo>
                  <a:pt x="0" y="4273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895428" y="7028599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1" y="0"/>
                </a:lnTo>
                <a:lnTo>
                  <a:pt x="13368801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953077" y="9536606"/>
            <a:ext cx="2173875" cy="95830"/>
            <a:chOff x="0" y="0"/>
            <a:chExt cx="572543" cy="252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29343" y="9688898"/>
            <a:ext cx="2309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Waste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380607" y="7164617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30976" y="2330520"/>
            <a:ext cx="8785250" cy="5153105"/>
          </a:xfrm>
          <a:custGeom>
            <a:avLst/>
            <a:gdLst/>
            <a:ahLst/>
            <a:cxnLst/>
            <a:rect l="l" t="t" r="r" b="b"/>
            <a:pathLst>
              <a:path w="8785250" h="5153105">
                <a:moveTo>
                  <a:pt x="0" y="0"/>
                </a:moveTo>
                <a:lnTo>
                  <a:pt x="8785250" y="0"/>
                </a:lnTo>
                <a:lnTo>
                  <a:pt x="8785250" y="5153105"/>
                </a:lnTo>
                <a:lnTo>
                  <a:pt x="0" y="5153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Waste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195" y="2779308"/>
            <a:ext cx="6899854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endParaRPr/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Waste that could not be recycled, used for energy production or exported will be sent to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landfill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for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disposal only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Majority of Landfill waste is 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Organics,  Hazardous waste and Masonry materials 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Hazardous waste causes serious problems to the surface and groundwater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39195" y="1483256"/>
            <a:ext cx="473324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Waste Management 2016-2019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953077" y="9536606"/>
            <a:ext cx="2173875" cy="95830"/>
            <a:chOff x="0" y="0"/>
            <a:chExt cx="572543" cy="252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829343" y="9688898"/>
            <a:ext cx="2309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Waste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196872" flipH="1" flipV="1">
            <a:off x="-6927519" y="4323537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988378" y="936113"/>
            <a:ext cx="11226201" cy="8387327"/>
            <a:chOff x="0" y="0"/>
            <a:chExt cx="2956695" cy="22090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6695" cy="2209008"/>
            </a:xfrm>
            <a:custGeom>
              <a:avLst/>
              <a:gdLst/>
              <a:ahLst/>
              <a:cxnLst/>
              <a:rect l="l" t="t" r="r" b="b"/>
              <a:pathLst>
                <a:path w="2956695" h="2209008">
                  <a:moveTo>
                    <a:pt x="0" y="0"/>
                  </a:moveTo>
                  <a:lnTo>
                    <a:pt x="2956695" y="0"/>
                  </a:lnTo>
                  <a:lnTo>
                    <a:pt x="2956695" y="2209008"/>
                  </a:lnTo>
                  <a:lnTo>
                    <a:pt x="0" y="2209008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675001" y="6943810"/>
            <a:ext cx="1543389" cy="1421847"/>
          </a:xfrm>
          <a:custGeom>
            <a:avLst/>
            <a:gdLst/>
            <a:ahLst/>
            <a:cxnLst/>
            <a:rect l="l" t="t" r="r" b="b"/>
            <a:pathLst>
              <a:path w="1543389" h="1421847">
                <a:moveTo>
                  <a:pt x="0" y="0"/>
                </a:moveTo>
                <a:lnTo>
                  <a:pt x="1543388" y="0"/>
                </a:lnTo>
                <a:lnTo>
                  <a:pt x="1543388" y="1421847"/>
                </a:lnTo>
                <a:lnTo>
                  <a:pt x="0" y="1421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43919" y="4710119"/>
            <a:ext cx="1205553" cy="1139795"/>
          </a:xfrm>
          <a:custGeom>
            <a:avLst/>
            <a:gdLst/>
            <a:ahLst/>
            <a:cxnLst/>
            <a:rect l="l" t="t" r="r" b="b"/>
            <a:pathLst>
              <a:path w="1205553" h="1139795">
                <a:moveTo>
                  <a:pt x="0" y="0"/>
                </a:moveTo>
                <a:lnTo>
                  <a:pt x="1205552" y="0"/>
                </a:lnTo>
                <a:lnTo>
                  <a:pt x="1205552" y="1139795"/>
                </a:lnTo>
                <a:lnTo>
                  <a:pt x="0" y="1139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98729" y="2614950"/>
            <a:ext cx="1295931" cy="937783"/>
          </a:xfrm>
          <a:custGeom>
            <a:avLst/>
            <a:gdLst/>
            <a:ahLst/>
            <a:cxnLst/>
            <a:rect l="l" t="t" r="r" b="b"/>
            <a:pathLst>
              <a:path w="1295931" h="937783">
                <a:moveTo>
                  <a:pt x="0" y="0"/>
                </a:moveTo>
                <a:lnTo>
                  <a:pt x="1295931" y="0"/>
                </a:lnTo>
                <a:lnTo>
                  <a:pt x="1295931" y="937783"/>
                </a:lnTo>
                <a:lnTo>
                  <a:pt x="0" y="93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Waste Sustainability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58676" y="1374986"/>
            <a:ext cx="2380228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FF0002"/>
                </a:solidFill>
                <a:latin typeface="Open Sauce Bold"/>
              </a:rPr>
              <a:t>Proposal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0803" y="2424842"/>
            <a:ext cx="761046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Focus on high volume-low recovery waste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08127" y="4457374"/>
            <a:ext cx="7803137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Organics waste management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Promote composting to turn organic materials into nutrient-rich compost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Reduce food waste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50211" y="7027354"/>
            <a:ext cx="7761053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Reduce ash waste in energy generation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Standardized chemical and physical treatment, to reduce ash from the combustion process in energy generation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0314" y="2919507"/>
            <a:ext cx="815554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Focus on waste categories that have high volumes but low recovery rates: Ash, Organics, and Hazardous waste. 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953077" y="9536606"/>
            <a:ext cx="2173875" cy="95830"/>
            <a:chOff x="0" y="0"/>
            <a:chExt cx="572543" cy="252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29343" y="9688898"/>
            <a:ext cx="2309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Waste Management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665220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87010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6324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105441" y="6886953"/>
            <a:ext cx="12351503" cy="1812318"/>
            <a:chOff x="0" y="0"/>
            <a:chExt cx="3253071" cy="4773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53071" cy="477318"/>
            </a:xfrm>
            <a:custGeom>
              <a:avLst/>
              <a:gdLst/>
              <a:ahLst/>
              <a:cxnLst/>
              <a:rect l="l" t="t" r="r" b="b"/>
              <a:pathLst>
                <a:path w="3253071" h="477318">
                  <a:moveTo>
                    <a:pt x="0" y="0"/>
                  </a:moveTo>
                  <a:lnTo>
                    <a:pt x="3253071" y="0"/>
                  </a:lnTo>
                  <a:lnTo>
                    <a:pt x="3253071" y="477318"/>
                  </a:lnTo>
                  <a:lnTo>
                    <a:pt x="0" y="477318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166960" y="6328241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03035" y="888217"/>
            <a:ext cx="10081584" cy="5776045"/>
          </a:xfrm>
          <a:custGeom>
            <a:avLst/>
            <a:gdLst/>
            <a:ahLst/>
            <a:cxnLst/>
            <a:rect l="l" t="t" r="r" b="b"/>
            <a:pathLst>
              <a:path w="10081584" h="5776045">
                <a:moveTo>
                  <a:pt x="0" y="0"/>
                </a:moveTo>
                <a:lnTo>
                  <a:pt x="10081584" y="0"/>
                </a:lnTo>
                <a:lnTo>
                  <a:pt x="10081584" y="5776045"/>
                </a:lnTo>
                <a:lnTo>
                  <a:pt x="0" y="577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155842" y="888217"/>
            <a:ext cx="6063849" cy="5130062"/>
          </a:xfrm>
          <a:custGeom>
            <a:avLst/>
            <a:gdLst/>
            <a:ahLst/>
            <a:cxnLst/>
            <a:rect l="l" t="t" r="r" b="b"/>
            <a:pathLst>
              <a:path w="6063849" h="5130062">
                <a:moveTo>
                  <a:pt x="0" y="0"/>
                </a:moveTo>
                <a:lnTo>
                  <a:pt x="6063849" y="0"/>
                </a:lnTo>
                <a:lnTo>
                  <a:pt x="6063849" y="5130062"/>
                </a:lnTo>
                <a:lnTo>
                  <a:pt x="0" y="513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997194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8030" y="9688898"/>
            <a:ext cx="23281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Water Management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41439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36530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Water Consumption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05441" y="7012268"/>
            <a:ext cx="12811549" cy="14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endParaRPr/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Electricity, gas, water and waste services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have the highest water consumption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Of which 94% is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self-extracted water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(water directly extracted from the environment)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41539" y="5183681"/>
            <a:ext cx="8122683" cy="4352925"/>
          </a:xfrm>
          <a:custGeom>
            <a:avLst/>
            <a:gdLst/>
            <a:ahLst/>
            <a:cxnLst/>
            <a:rect l="l" t="t" r="r" b="b"/>
            <a:pathLst>
              <a:path w="8122683" h="4352925">
                <a:moveTo>
                  <a:pt x="0" y="0"/>
                </a:moveTo>
                <a:lnTo>
                  <a:pt x="8122683" y="0"/>
                </a:lnTo>
                <a:lnTo>
                  <a:pt x="8122683" y="4352925"/>
                </a:lnTo>
                <a:lnTo>
                  <a:pt x="0" y="43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0947" y="901051"/>
            <a:ext cx="8619122" cy="4842586"/>
          </a:xfrm>
          <a:custGeom>
            <a:avLst/>
            <a:gdLst/>
            <a:ahLst/>
            <a:cxnLst/>
            <a:rect l="l" t="t" r="r" b="b"/>
            <a:pathLst>
              <a:path w="8619122" h="4842586">
                <a:moveTo>
                  <a:pt x="0" y="0"/>
                </a:moveTo>
                <a:lnTo>
                  <a:pt x="8619122" y="0"/>
                </a:lnTo>
                <a:lnTo>
                  <a:pt x="8619122" y="4842586"/>
                </a:lnTo>
                <a:lnTo>
                  <a:pt x="0" y="4842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Water Origin and Return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42176" y="768863"/>
            <a:ext cx="7521409" cy="253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endParaRPr/>
          </a:p>
          <a:p>
            <a:pPr marL="474979" lvl="1" indent="-237490" algn="just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Imbalanced water source</a:t>
            </a:r>
          </a:p>
          <a:p>
            <a:pPr marL="474979" lvl="1" indent="-237490" algn="just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Limited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unpredicted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rainfall</a:t>
            </a:r>
          </a:p>
          <a:p>
            <a:pPr marL="474979" lvl="1" indent="-237490" algn="just">
              <a:lnSpc>
                <a:spcPts val="35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Water consumption is expected to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rise by 73%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in  next 30 years, highest pressure on big cities</a:t>
            </a:r>
          </a:p>
          <a:p>
            <a:pPr algn="just">
              <a:lnSpc>
                <a:spcPts val="2880"/>
              </a:lnSpc>
            </a:pPr>
            <a:endParaRPr lang="en-US" sz="2199">
              <a:solidFill>
                <a:srgbClr val="000000"/>
              </a:solidFill>
              <a:latin typeface="Open Sau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981113" y="3619716"/>
            <a:ext cx="7602159" cy="1163916"/>
            <a:chOff x="0" y="0"/>
            <a:chExt cx="2002215" cy="306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2215" cy="306546"/>
            </a:xfrm>
            <a:custGeom>
              <a:avLst/>
              <a:gdLst/>
              <a:ahLst/>
              <a:cxnLst/>
              <a:rect l="l" t="t" r="r" b="b"/>
              <a:pathLst>
                <a:path w="2002215" h="306546">
                  <a:moveTo>
                    <a:pt x="0" y="0"/>
                  </a:moveTo>
                  <a:lnTo>
                    <a:pt x="2002215" y="0"/>
                  </a:lnTo>
                  <a:lnTo>
                    <a:pt x="2002215" y="306546"/>
                  </a:lnTo>
                  <a:lnTo>
                    <a:pt x="0" y="306546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62063" y="3800988"/>
            <a:ext cx="775908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 Bold Italics"/>
              </a:rPr>
              <a:t>Without strategies, Australia is likely to suffer from water stress and scarcity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195" y="6289159"/>
            <a:ext cx="7521409" cy="26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endParaRPr/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Return flow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: water discharged from economic units </a:t>
            </a:r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In 2020-21, used water was mostly discharged back to the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ocean</a:t>
            </a:r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Might include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pollutants and untreated wastewater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that harm the environment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7259300" y="3192799"/>
            <a:ext cx="13675567" cy="11114506"/>
          </a:xfrm>
          <a:custGeom>
            <a:avLst/>
            <a:gdLst/>
            <a:ahLst/>
            <a:cxnLst/>
            <a:rect l="l" t="t" r="r" b="b"/>
            <a:pathLst>
              <a:path w="13675567" h="11114506">
                <a:moveTo>
                  <a:pt x="0" y="0"/>
                </a:moveTo>
                <a:lnTo>
                  <a:pt x="13675567" y="0"/>
                </a:lnTo>
                <a:lnTo>
                  <a:pt x="13675567" y="11114507"/>
                </a:lnTo>
                <a:lnTo>
                  <a:pt x="0" y="11114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665220" y="9536606"/>
            <a:ext cx="2173875" cy="95830"/>
            <a:chOff x="0" y="0"/>
            <a:chExt cx="572543" cy="252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587010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66324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97194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48030" y="9688898"/>
            <a:ext cx="23281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Water Management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41439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36530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196872" flipH="1" flipV="1">
            <a:off x="-7262210" y="5382791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968835" y="1346530"/>
            <a:ext cx="11226201" cy="7566493"/>
            <a:chOff x="0" y="0"/>
            <a:chExt cx="2956695" cy="19928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6695" cy="1992821"/>
            </a:xfrm>
            <a:custGeom>
              <a:avLst/>
              <a:gdLst/>
              <a:ahLst/>
              <a:cxnLst/>
              <a:rect l="l" t="t" r="r" b="b"/>
              <a:pathLst>
                <a:path w="2956695" h="1992821">
                  <a:moveTo>
                    <a:pt x="0" y="0"/>
                  </a:moveTo>
                  <a:lnTo>
                    <a:pt x="2956695" y="0"/>
                  </a:lnTo>
                  <a:lnTo>
                    <a:pt x="2956695" y="1992821"/>
                  </a:lnTo>
                  <a:lnTo>
                    <a:pt x="0" y="1992821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655457" y="7041240"/>
            <a:ext cx="1605786" cy="796872"/>
          </a:xfrm>
          <a:custGeom>
            <a:avLst/>
            <a:gdLst/>
            <a:ahLst/>
            <a:cxnLst/>
            <a:rect l="l" t="t" r="r" b="b"/>
            <a:pathLst>
              <a:path w="1605786" h="796872">
                <a:moveTo>
                  <a:pt x="0" y="0"/>
                </a:moveTo>
                <a:lnTo>
                  <a:pt x="1605786" y="0"/>
                </a:lnTo>
                <a:lnTo>
                  <a:pt x="1605786" y="796872"/>
                </a:lnTo>
                <a:lnTo>
                  <a:pt x="0" y="796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55457" y="3056239"/>
            <a:ext cx="1348740" cy="1348740"/>
          </a:xfrm>
          <a:custGeom>
            <a:avLst/>
            <a:gdLst/>
            <a:ahLst/>
            <a:cxnLst/>
            <a:rect l="l" t="t" r="r" b="b"/>
            <a:pathLst>
              <a:path w="1348740" h="1348740">
                <a:moveTo>
                  <a:pt x="0" y="0"/>
                </a:moveTo>
                <a:lnTo>
                  <a:pt x="1348740" y="0"/>
                </a:lnTo>
                <a:lnTo>
                  <a:pt x="1348740" y="1348740"/>
                </a:lnTo>
                <a:lnTo>
                  <a:pt x="0" y="1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Water Sustainability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39132" y="1785404"/>
            <a:ext cx="2380228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FF0002"/>
                </a:solidFill>
                <a:latin typeface="Open Sauce Bold"/>
              </a:rPr>
              <a:t>Proposal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1260" y="2835259"/>
            <a:ext cx="761046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Diversify water sources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66974" y="5112369"/>
            <a:ext cx="780313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Encourage the use of desalination plants in regions facing severe water scarcity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0668" y="6766576"/>
            <a:ext cx="776105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Enhance treatment of wastewater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uce"/>
              </a:rPr>
              <a:t>Avoid harming marine ecosystems and coastal water quality when discharging to the ocean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90770" y="3329924"/>
            <a:ext cx="815554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Promote the implementation of water recycling and reuse systems in industries, agriculture and urban settings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665220" y="9536606"/>
            <a:ext cx="2173875" cy="95830"/>
            <a:chOff x="0" y="0"/>
            <a:chExt cx="572543" cy="252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87010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66324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97194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8030" y="9688898"/>
            <a:ext cx="232811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Water Management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41439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36530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005358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105441" y="6886953"/>
            <a:ext cx="12351503" cy="1812318"/>
            <a:chOff x="0" y="0"/>
            <a:chExt cx="3253071" cy="4773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53071" cy="477318"/>
            </a:xfrm>
            <a:custGeom>
              <a:avLst/>
              <a:gdLst/>
              <a:ahLst/>
              <a:cxnLst/>
              <a:rect l="l" t="t" r="r" b="b"/>
              <a:pathLst>
                <a:path w="3253071" h="477318">
                  <a:moveTo>
                    <a:pt x="0" y="0"/>
                  </a:moveTo>
                  <a:lnTo>
                    <a:pt x="3253071" y="0"/>
                  </a:lnTo>
                  <a:lnTo>
                    <a:pt x="3253071" y="477318"/>
                  </a:lnTo>
                  <a:lnTo>
                    <a:pt x="0" y="477318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6345818" y="5232151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10497" y="1028700"/>
            <a:ext cx="7651348" cy="5120793"/>
          </a:xfrm>
          <a:custGeom>
            <a:avLst/>
            <a:gdLst/>
            <a:ahLst/>
            <a:cxnLst/>
            <a:rect l="l" t="t" r="r" b="b"/>
            <a:pathLst>
              <a:path w="7651348" h="5120793">
                <a:moveTo>
                  <a:pt x="0" y="0"/>
                </a:moveTo>
                <a:lnTo>
                  <a:pt x="7651348" y="0"/>
                </a:lnTo>
                <a:lnTo>
                  <a:pt x="7651348" y="5120793"/>
                </a:lnTo>
                <a:lnTo>
                  <a:pt x="0" y="512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279964" y="1028700"/>
            <a:ext cx="9351242" cy="4991085"/>
          </a:xfrm>
          <a:custGeom>
            <a:avLst/>
            <a:gdLst/>
            <a:ahLst/>
            <a:cxnLst/>
            <a:rect l="l" t="t" r="r" b="b"/>
            <a:pathLst>
              <a:path w="9351242" h="4991085">
                <a:moveTo>
                  <a:pt x="0" y="0"/>
                </a:moveTo>
                <a:lnTo>
                  <a:pt x="9351242" y="0"/>
                </a:lnTo>
                <a:lnTo>
                  <a:pt x="9351242" y="4991085"/>
                </a:lnTo>
                <a:lnTo>
                  <a:pt x="0" y="4991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6090" y="9688898"/>
            <a:ext cx="12907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Lane Cover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Lane Cover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58271" y="7214175"/>
            <a:ext cx="11445843" cy="14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Artificial surfaces 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are considerably prevalent in </a:t>
            </a:r>
            <a:r>
              <a:rPr lang="en-US" sz="2199">
                <a:solidFill>
                  <a:srgbClr val="020202"/>
                </a:solidFill>
                <a:latin typeface="Open Sauce"/>
              </a:rPr>
              <a:t>populated states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, especially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New South Wales and Victoria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These areas have also been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increasing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over the period of 1990-2020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856" y="4876345"/>
            <a:ext cx="9525471" cy="5410655"/>
          </a:xfrm>
          <a:custGeom>
            <a:avLst/>
            <a:gdLst/>
            <a:ahLst/>
            <a:cxnLst/>
            <a:rect l="l" t="t" r="r" b="b"/>
            <a:pathLst>
              <a:path w="9525471" h="5410655">
                <a:moveTo>
                  <a:pt x="0" y="0"/>
                </a:moveTo>
                <a:lnTo>
                  <a:pt x="9525470" y="0"/>
                </a:lnTo>
                <a:lnTo>
                  <a:pt x="9525470" y="5410655"/>
                </a:lnTo>
                <a:lnTo>
                  <a:pt x="0" y="541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93" r="-2310" b="-1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90361" y="1028700"/>
            <a:ext cx="8283874" cy="4446570"/>
          </a:xfrm>
          <a:custGeom>
            <a:avLst/>
            <a:gdLst/>
            <a:ahLst/>
            <a:cxnLst/>
            <a:rect l="l" t="t" r="r" b="b"/>
            <a:pathLst>
              <a:path w="8283874" h="4446570">
                <a:moveTo>
                  <a:pt x="0" y="0"/>
                </a:moveTo>
                <a:lnTo>
                  <a:pt x="8283875" y="0"/>
                </a:lnTo>
                <a:lnTo>
                  <a:pt x="8283875" y="4446570"/>
                </a:lnTo>
                <a:lnTo>
                  <a:pt x="0" y="444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79487" y="831960"/>
            <a:ext cx="7858518" cy="4044385"/>
          </a:xfrm>
          <a:custGeom>
            <a:avLst/>
            <a:gdLst/>
            <a:ahLst/>
            <a:cxnLst/>
            <a:rect l="l" t="t" r="r" b="b"/>
            <a:pathLst>
              <a:path w="7858518" h="4044385">
                <a:moveTo>
                  <a:pt x="0" y="0"/>
                </a:moveTo>
                <a:lnTo>
                  <a:pt x="7858518" y="0"/>
                </a:lnTo>
                <a:lnTo>
                  <a:pt x="7858518" y="4044385"/>
                </a:lnTo>
                <a:lnTo>
                  <a:pt x="0" y="4044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54" b="-185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405850" y="5645311"/>
            <a:ext cx="6853450" cy="3017644"/>
            <a:chOff x="0" y="0"/>
            <a:chExt cx="1805024" cy="7947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5024" cy="794770"/>
            </a:xfrm>
            <a:custGeom>
              <a:avLst/>
              <a:gdLst/>
              <a:ahLst/>
              <a:cxnLst/>
              <a:rect l="l" t="t" r="r" b="b"/>
              <a:pathLst>
                <a:path w="1805024" h="794770">
                  <a:moveTo>
                    <a:pt x="0" y="0"/>
                  </a:moveTo>
                  <a:lnTo>
                    <a:pt x="1805024" y="0"/>
                  </a:lnTo>
                  <a:lnTo>
                    <a:pt x="1805024" y="794770"/>
                  </a:lnTo>
                  <a:lnTo>
                    <a:pt x="0" y="794770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0002"/>
                  </a:solidFill>
                  <a:latin typeface="Open Sauce Bold"/>
                </a:rPr>
                <a:t>Cultivated terrestrial vegetated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: 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Herbaceous shows an inverse relationship to the change in </a:t>
              </a:r>
              <a:r>
                <a:rPr lang="en-US" sz="2199">
                  <a:solidFill>
                    <a:srgbClr val="FF0002"/>
                  </a:solidFill>
                  <a:latin typeface="Open Sauce Bold"/>
                </a:rPr>
                <a:t>Artificial surface</a:t>
              </a:r>
            </a:p>
            <a:p>
              <a:pPr marL="474979" lvl="1" indent="-237490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0002"/>
                  </a:solidFill>
                  <a:latin typeface="Open Sauce Bold"/>
                </a:rPr>
                <a:t>This trend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implies a warning sign for the 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environment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and 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wildlife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Lane Cover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772842" y="5803864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2923" y="1178643"/>
            <a:ext cx="8498183" cy="6073633"/>
          </a:xfrm>
          <a:custGeom>
            <a:avLst/>
            <a:gdLst/>
            <a:ahLst/>
            <a:cxnLst/>
            <a:rect l="l" t="t" r="r" b="b"/>
            <a:pathLst>
              <a:path w="8498183" h="6073633">
                <a:moveTo>
                  <a:pt x="0" y="0"/>
                </a:moveTo>
                <a:lnTo>
                  <a:pt x="8498183" y="0"/>
                </a:lnTo>
                <a:lnTo>
                  <a:pt x="8498183" y="6073632"/>
                </a:lnTo>
                <a:lnTo>
                  <a:pt x="0" y="607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7" b="-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9322" y="770572"/>
            <a:ext cx="4828022" cy="3303966"/>
          </a:xfrm>
          <a:custGeom>
            <a:avLst/>
            <a:gdLst/>
            <a:ahLst/>
            <a:cxnLst/>
            <a:rect l="l" t="t" r="r" b="b"/>
            <a:pathLst>
              <a:path w="4828022" h="3303966">
                <a:moveTo>
                  <a:pt x="0" y="0"/>
                </a:moveTo>
                <a:lnTo>
                  <a:pt x="4828022" y="0"/>
                </a:lnTo>
                <a:lnTo>
                  <a:pt x="4828022" y="3303966"/>
                </a:lnTo>
                <a:lnTo>
                  <a:pt x="0" y="3303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49" t="-8921" b="-47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712397" y="7998518"/>
            <a:ext cx="12351503" cy="1302082"/>
            <a:chOff x="0" y="0"/>
            <a:chExt cx="3253071" cy="342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071" cy="342935"/>
            </a:xfrm>
            <a:custGeom>
              <a:avLst/>
              <a:gdLst/>
              <a:ahLst/>
              <a:cxnLst/>
              <a:rect l="l" t="t" r="r" b="b"/>
              <a:pathLst>
                <a:path w="3253071" h="342935">
                  <a:moveTo>
                    <a:pt x="0" y="0"/>
                  </a:moveTo>
                  <a:lnTo>
                    <a:pt x="3253071" y="0"/>
                  </a:lnTo>
                  <a:lnTo>
                    <a:pt x="3253071" y="342935"/>
                  </a:lnTo>
                  <a:lnTo>
                    <a:pt x="0" y="342935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292F"/>
                  </a:solidFill>
                  <a:latin typeface="Open Sauce Bold"/>
                </a:rPr>
                <a:t>Natural Surfaces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still account for the largest proportion for most states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292F"/>
                  </a:solidFill>
                  <a:latin typeface="Open Sauce Bold"/>
                </a:rPr>
                <a:t>Natural land</a:t>
              </a:r>
              <a:r>
                <a:rPr lang="en-US" sz="2199">
                  <a:solidFill>
                    <a:srgbClr val="FF292F"/>
                  </a:solidFill>
                  <a:latin typeface="Open Sauce"/>
                </a:rPr>
                <a:t> 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has remained almost unchanged or changed slightly from 1998 to 2020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982263" y="4057328"/>
            <a:ext cx="6442139" cy="3868860"/>
          </a:xfrm>
          <a:custGeom>
            <a:avLst/>
            <a:gdLst/>
            <a:ahLst/>
            <a:cxnLst/>
            <a:rect l="l" t="t" r="r" b="b"/>
            <a:pathLst>
              <a:path w="6442139" h="3868860">
                <a:moveTo>
                  <a:pt x="0" y="0"/>
                </a:moveTo>
                <a:lnTo>
                  <a:pt x="6442138" y="0"/>
                </a:lnTo>
                <a:lnTo>
                  <a:pt x="6442138" y="3868860"/>
                </a:lnTo>
                <a:lnTo>
                  <a:pt x="0" y="3868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Lane Cover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005358" y="9536606"/>
            <a:ext cx="2173875" cy="95830"/>
            <a:chOff x="0" y="0"/>
            <a:chExt cx="572543" cy="252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6090" y="9688898"/>
            <a:ext cx="12907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Lane Cover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1865" y="1028700"/>
            <a:ext cx="10266672" cy="4802689"/>
          </a:xfrm>
          <a:custGeom>
            <a:avLst/>
            <a:gdLst/>
            <a:ahLst/>
            <a:cxnLst/>
            <a:rect l="l" t="t" r="r" b="b"/>
            <a:pathLst>
              <a:path w="10266672" h="4802689">
                <a:moveTo>
                  <a:pt x="0" y="0"/>
                </a:moveTo>
                <a:lnTo>
                  <a:pt x="10266671" y="0"/>
                </a:lnTo>
                <a:lnTo>
                  <a:pt x="10266671" y="4802689"/>
                </a:lnTo>
                <a:lnTo>
                  <a:pt x="0" y="480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" t="-4503" b="-33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02788" y="6031856"/>
            <a:ext cx="14882424" cy="3390450"/>
            <a:chOff x="0" y="0"/>
            <a:chExt cx="3919651" cy="8929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19651" cy="892958"/>
            </a:xfrm>
            <a:custGeom>
              <a:avLst/>
              <a:gdLst/>
              <a:ahLst/>
              <a:cxnLst/>
              <a:rect l="l" t="t" r="r" b="b"/>
              <a:pathLst>
                <a:path w="3919651" h="892958">
                  <a:moveTo>
                    <a:pt x="0" y="0"/>
                  </a:moveTo>
                  <a:lnTo>
                    <a:pt x="3919651" y="0"/>
                  </a:lnTo>
                  <a:lnTo>
                    <a:pt x="3919651" y="892958"/>
                  </a:lnTo>
                  <a:lnTo>
                    <a:pt x="0" y="892958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0002"/>
                  </a:solidFill>
                  <a:latin typeface="Open Sauce Semi-Bold"/>
                </a:rPr>
                <a:t>Perennial water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bodies provide significant </a:t>
              </a:r>
              <a:r>
                <a:rPr lang="en-US" sz="2199">
                  <a:solidFill>
                    <a:srgbClr val="000000"/>
                  </a:solidFill>
                  <a:latin typeface="Open Sauce Semi-Bold"/>
                </a:rPr>
                <a:t>ecosystem services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, such as 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habitat,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water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purification, flood control,</a:t>
              </a:r>
              <a:r>
                <a:rPr lang="en-US" sz="2199">
                  <a:solidFill>
                    <a:srgbClr val="020202"/>
                  </a:solidFill>
                  <a:latin typeface="Open Sauce"/>
                </a:rPr>
                <a:t> and</a:t>
              </a:r>
              <a:r>
                <a:rPr lang="en-US" sz="2199">
                  <a:solidFill>
                    <a:srgbClr val="FF0002"/>
                  </a:solidFill>
                  <a:latin typeface="Open Sauce"/>
                </a:rPr>
                <a:t> recreation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. </a:t>
              </a:r>
            </a:p>
            <a:p>
              <a:pPr marL="474979" lvl="1" indent="-237490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0002"/>
                  </a:solidFill>
                  <a:latin typeface="Open Sauce Bold"/>
                </a:rPr>
                <a:t>Non-perennial water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, such as seasonal wetlands or floodplains, have </a:t>
              </a:r>
              <a:r>
                <a:rPr lang="en-US" sz="2199">
                  <a:solidFill>
                    <a:srgbClr val="000000"/>
                  </a:solidFill>
                  <a:latin typeface="Open Sauce Semi-Bold"/>
                </a:rPr>
                <a:t>high ecological value despite their periodic dryness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. These lands often serve as important habitats for migratory species and help maintain regional biodiversity. </a:t>
              </a:r>
            </a:p>
            <a:p>
              <a:pPr marL="474979" lvl="1" indent="-237490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0002"/>
                  </a:solidFill>
                  <a:latin typeface="Open Sauce Semi-Bold"/>
                </a:rPr>
                <a:t>Land planning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 should </a:t>
              </a:r>
              <a:r>
                <a:rPr lang="en-US" sz="2199">
                  <a:solidFill>
                    <a:srgbClr val="000000"/>
                  </a:solidFill>
                  <a:latin typeface="Open Sauce Semi-Bold"/>
                </a:rPr>
                <a:t>incorporate these services into decision-making</a:t>
              </a:r>
              <a:r>
                <a:rPr lang="en-US" sz="2199">
                  <a:solidFill>
                    <a:srgbClr val="000000"/>
                  </a:solidFill>
                  <a:latin typeface="Open Sauce"/>
                </a:rPr>
                <a:t>, recognizing the economic and social value they provide.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5218" y="7620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Lane Cover- Perenial &amp; Non-perenial Water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842940" y="606742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005358" y="9536606"/>
            <a:ext cx="2173875" cy="95830"/>
            <a:chOff x="0" y="0"/>
            <a:chExt cx="572543" cy="252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86090" y="9688898"/>
            <a:ext cx="12907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Lane Cover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407053">
            <a:off x="13656926" y="-135239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4" y="0"/>
                </a:lnTo>
                <a:lnTo>
                  <a:pt x="10749464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19023" y="259564"/>
            <a:ext cx="1629638" cy="769136"/>
          </a:xfrm>
          <a:custGeom>
            <a:avLst/>
            <a:gdLst/>
            <a:ahLst/>
            <a:cxnLst/>
            <a:rect l="l" t="t" r="r" b="b"/>
            <a:pathLst>
              <a:path w="1629638" h="769136">
                <a:moveTo>
                  <a:pt x="0" y="0"/>
                </a:moveTo>
                <a:lnTo>
                  <a:pt x="1629639" y="0"/>
                </a:lnTo>
                <a:lnTo>
                  <a:pt x="1629639" y="769136"/>
                </a:lnTo>
                <a:lnTo>
                  <a:pt x="0" y="76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362748" y="3183888"/>
            <a:ext cx="755147" cy="755147"/>
            <a:chOff x="0" y="0"/>
            <a:chExt cx="1006863" cy="10068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6863" cy="1006863"/>
            </a:xfrm>
            <a:custGeom>
              <a:avLst/>
              <a:gdLst/>
              <a:ahLst/>
              <a:cxnLst/>
              <a:rect l="l" t="t" r="r" b="b"/>
              <a:pathLst>
                <a:path w="1006863" h="1006863">
                  <a:moveTo>
                    <a:pt x="0" y="0"/>
                  </a:moveTo>
                  <a:lnTo>
                    <a:pt x="1006863" y="0"/>
                  </a:lnTo>
                  <a:lnTo>
                    <a:pt x="1006863" y="1006863"/>
                  </a:lnTo>
                  <a:lnTo>
                    <a:pt x="0" y="1006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9950" y="59950"/>
              <a:ext cx="886964" cy="88696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9950" y="389061"/>
              <a:ext cx="886964" cy="34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</a:pPr>
              <a:r>
                <a:rPr lang="en-US" sz="2264">
                  <a:solidFill>
                    <a:srgbClr val="FF0002"/>
                  </a:solidFill>
                  <a:latin typeface="Roboto Bold"/>
                </a:rPr>
                <a:t>01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80992" y="1036994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pen Sauce Bold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7430" y="334467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07430" y="438234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AIR POLLUTION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5420021"/>
            <a:ext cx="7340314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WATER AND WASTE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6457694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LAND COVER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749536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CONCLUSION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362748" y="4223425"/>
            <a:ext cx="755147" cy="755147"/>
            <a:chOff x="0" y="0"/>
            <a:chExt cx="1006863" cy="10068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6863" cy="1006863"/>
            </a:xfrm>
            <a:custGeom>
              <a:avLst/>
              <a:gdLst/>
              <a:ahLst/>
              <a:cxnLst/>
              <a:rect l="l" t="t" r="r" b="b"/>
              <a:pathLst>
                <a:path w="1006863" h="1006863">
                  <a:moveTo>
                    <a:pt x="0" y="0"/>
                  </a:moveTo>
                  <a:lnTo>
                    <a:pt x="1006863" y="0"/>
                  </a:lnTo>
                  <a:lnTo>
                    <a:pt x="1006863" y="1006863"/>
                  </a:lnTo>
                  <a:lnTo>
                    <a:pt x="0" y="1006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59950" y="59950"/>
              <a:ext cx="886964" cy="886964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9950" y="389061"/>
              <a:ext cx="886964" cy="34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</a:pPr>
              <a:r>
                <a:rPr lang="en-US" sz="2264">
                  <a:solidFill>
                    <a:srgbClr val="FF0002"/>
                  </a:solidFill>
                  <a:latin typeface="Roboto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62748" y="5264323"/>
            <a:ext cx="755147" cy="755147"/>
            <a:chOff x="0" y="0"/>
            <a:chExt cx="1006863" cy="10068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06863" cy="1006863"/>
            </a:xfrm>
            <a:custGeom>
              <a:avLst/>
              <a:gdLst/>
              <a:ahLst/>
              <a:cxnLst/>
              <a:rect l="l" t="t" r="r" b="b"/>
              <a:pathLst>
                <a:path w="1006863" h="1006863">
                  <a:moveTo>
                    <a:pt x="0" y="0"/>
                  </a:moveTo>
                  <a:lnTo>
                    <a:pt x="1006863" y="0"/>
                  </a:lnTo>
                  <a:lnTo>
                    <a:pt x="1006863" y="1006863"/>
                  </a:lnTo>
                  <a:lnTo>
                    <a:pt x="0" y="1006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59950" y="59950"/>
              <a:ext cx="886964" cy="886964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9950" y="389061"/>
              <a:ext cx="886964" cy="34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</a:pPr>
              <a:r>
                <a:rPr lang="en-US" sz="2264">
                  <a:solidFill>
                    <a:srgbClr val="FF0002"/>
                  </a:solidFill>
                  <a:latin typeface="Roboto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62748" y="6305220"/>
            <a:ext cx="755147" cy="755147"/>
            <a:chOff x="0" y="0"/>
            <a:chExt cx="1006863" cy="10068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6863" cy="1006863"/>
            </a:xfrm>
            <a:custGeom>
              <a:avLst/>
              <a:gdLst/>
              <a:ahLst/>
              <a:cxnLst/>
              <a:rect l="l" t="t" r="r" b="b"/>
              <a:pathLst>
                <a:path w="1006863" h="1006863">
                  <a:moveTo>
                    <a:pt x="0" y="0"/>
                  </a:moveTo>
                  <a:lnTo>
                    <a:pt x="1006863" y="0"/>
                  </a:lnTo>
                  <a:lnTo>
                    <a:pt x="1006863" y="1006863"/>
                  </a:lnTo>
                  <a:lnTo>
                    <a:pt x="0" y="1006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59950" y="59950"/>
              <a:ext cx="886964" cy="88696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9950" y="389061"/>
              <a:ext cx="886964" cy="34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</a:pPr>
              <a:r>
                <a:rPr lang="en-US" sz="2264">
                  <a:solidFill>
                    <a:srgbClr val="FF0002"/>
                  </a:solidFill>
                  <a:latin typeface="Roboto Bold"/>
                </a:rPr>
                <a:t>04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362748" y="7346118"/>
            <a:ext cx="755147" cy="755147"/>
            <a:chOff x="0" y="0"/>
            <a:chExt cx="1006863" cy="10068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06863" cy="1006863"/>
            </a:xfrm>
            <a:custGeom>
              <a:avLst/>
              <a:gdLst/>
              <a:ahLst/>
              <a:cxnLst/>
              <a:rect l="l" t="t" r="r" b="b"/>
              <a:pathLst>
                <a:path w="1006863" h="1006863">
                  <a:moveTo>
                    <a:pt x="0" y="0"/>
                  </a:moveTo>
                  <a:lnTo>
                    <a:pt x="1006863" y="0"/>
                  </a:lnTo>
                  <a:lnTo>
                    <a:pt x="1006863" y="1006863"/>
                  </a:lnTo>
                  <a:lnTo>
                    <a:pt x="0" y="1006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59950" y="59950"/>
              <a:ext cx="886964" cy="886964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59950" y="389061"/>
              <a:ext cx="886964" cy="343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1"/>
                </a:lnSpc>
              </a:pPr>
              <a:r>
                <a:rPr lang="en-US" sz="2264">
                  <a:solidFill>
                    <a:srgbClr val="FF0002"/>
                  </a:solidFill>
                  <a:latin typeface="Roboto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335" y="1813531"/>
            <a:ext cx="16063330" cy="7297522"/>
            <a:chOff x="0" y="0"/>
            <a:chExt cx="4230671" cy="1921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0671" cy="1921981"/>
            </a:xfrm>
            <a:custGeom>
              <a:avLst/>
              <a:gdLst/>
              <a:ahLst/>
              <a:cxnLst/>
              <a:rect l="l" t="t" r="r" b="b"/>
              <a:pathLst>
                <a:path w="4230671" h="1921981">
                  <a:moveTo>
                    <a:pt x="0" y="0"/>
                  </a:moveTo>
                  <a:lnTo>
                    <a:pt x="4230671" y="0"/>
                  </a:lnTo>
                  <a:lnTo>
                    <a:pt x="4230671" y="1921981"/>
                  </a:lnTo>
                  <a:lnTo>
                    <a:pt x="0" y="1921981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59"/>
                </a:lnSpc>
              </a:pPr>
              <a:endParaRPr/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"/>
                </a:rPr>
                <a:t>Researching the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green materials of artificial surface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 that is the least likely to impact the environment. 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Effective land planning practices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, and weigh its pros and cons considerably before executing it.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"/>
                </a:rPr>
                <a:t>Implement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thorough predictions and management of perennial and non-perennial waters</a:t>
              </a:r>
              <a:r>
                <a:rPr lang="en-US" sz="2399">
                  <a:solidFill>
                    <a:srgbClr val="FF0002"/>
                  </a:solidFill>
                  <a:latin typeface="Open Sauce"/>
                </a:rPr>
                <a:t> 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as they are crucial for natural surface, and cultivation practices.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"/>
                </a:rPr>
                <a:t>Implement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water-saving technologies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 and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practices in agriculture and other industries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 to reduce the strain on water resources. 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"/>
                </a:rPr>
                <a:t>Conduct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cleanup</a:t>
              </a:r>
              <a:r>
                <a:rPr lang="en-US" sz="2399">
                  <a:solidFill>
                    <a:srgbClr val="FF0002"/>
                  </a:solidFill>
                  <a:latin typeface="Open Sauce"/>
                </a:rPr>
                <a:t> and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 restoration projects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 in areas that have been polluted or degraded by artificial surfaces. This may involve removing contaminants, adding clean soil, and planting native species.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  <a:p>
              <a:pPr marL="518158" lvl="1" indent="-259079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Open Sauce"/>
                </a:rPr>
                <a:t>Use </a:t>
              </a:r>
              <a:r>
                <a:rPr lang="en-US" sz="2399">
                  <a:solidFill>
                    <a:srgbClr val="FF0002"/>
                  </a:solidFill>
                  <a:latin typeface="Open Sauce Semi-Bold"/>
                </a:rPr>
                <a:t>non-perennial water bodies for irrigation only</a:t>
              </a:r>
              <a:r>
                <a:rPr lang="en-US" sz="2399">
                  <a:solidFill>
                    <a:srgbClr val="000000"/>
                  </a:solidFill>
                  <a:latin typeface="Open Sauce"/>
                </a:rPr>
                <a:t> during periods of high water availability, ensuring enough water is left to support local ecosystems.</a:t>
              </a:r>
            </a:p>
            <a:p>
              <a:pPr algn="ctr">
                <a:lnSpc>
                  <a:spcPts val="3359"/>
                </a:lnSpc>
              </a:pPr>
              <a:endParaRPr lang="en-US" sz="2399">
                <a:solidFill>
                  <a:srgbClr val="000000"/>
                </a:solidFill>
                <a:latin typeface="Open Sauce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1871" y="66675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Lane Cover- </a:t>
            </a:r>
            <a:r>
              <a:rPr lang="en-US" sz="3999" spc="-99">
                <a:solidFill>
                  <a:srgbClr val="FF0002"/>
                </a:solidFill>
                <a:latin typeface="Open Sauce Bold"/>
              </a:rPr>
              <a:t>Strategy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842940" y="606742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005358" y="9536606"/>
            <a:ext cx="2173875" cy="95830"/>
            <a:chOff x="0" y="0"/>
            <a:chExt cx="572543" cy="252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86090" y="9688898"/>
            <a:ext cx="129078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Lane Cover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2563" y="4687886"/>
            <a:ext cx="7521409" cy="75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0000"/>
                </a:solidFill>
                <a:latin typeface="Open Sans Bold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 rot="-1196872" flipH="1" flipV="1">
            <a:off x="-3032189" y="5530924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299047" flipH="1" flipV="1">
            <a:off x="10908775" y="-5151114"/>
            <a:ext cx="9881325" cy="8030822"/>
          </a:xfrm>
          <a:custGeom>
            <a:avLst/>
            <a:gdLst/>
            <a:ahLst/>
            <a:cxnLst/>
            <a:rect l="l" t="t" r="r" b="b"/>
            <a:pathLst>
              <a:path w="9881325" h="8030822">
                <a:moveTo>
                  <a:pt x="9881325" y="8030822"/>
                </a:moveTo>
                <a:lnTo>
                  <a:pt x="0" y="8030822"/>
                </a:lnTo>
                <a:lnTo>
                  <a:pt x="0" y="0"/>
                </a:lnTo>
                <a:lnTo>
                  <a:pt x="9881325" y="0"/>
                </a:lnTo>
                <a:lnTo>
                  <a:pt x="9881325" y="8030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46850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737891" y="7933079"/>
            <a:ext cx="7521409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Open Sans Bold"/>
              </a:rPr>
              <a:t>Our Tableau dashboard!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731812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42923" y="1028700"/>
            <a:ext cx="6418643" cy="4184530"/>
          </a:xfrm>
          <a:custGeom>
            <a:avLst/>
            <a:gdLst/>
            <a:ahLst/>
            <a:cxnLst/>
            <a:rect l="l" t="t" r="r" b="b"/>
            <a:pathLst>
              <a:path w="6418643" h="4184530">
                <a:moveTo>
                  <a:pt x="0" y="0"/>
                </a:moveTo>
                <a:lnTo>
                  <a:pt x="6418643" y="0"/>
                </a:lnTo>
                <a:lnTo>
                  <a:pt x="6418643" y="4184530"/>
                </a:lnTo>
                <a:lnTo>
                  <a:pt x="0" y="418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68390" y="1394763"/>
            <a:ext cx="6820384" cy="3964746"/>
          </a:xfrm>
          <a:custGeom>
            <a:avLst/>
            <a:gdLst/>
            <a:ahLst/>
            <a:cxnLst/>
            <a:rect l="l" t="t" r="r" b="b"/>
            <a:pathLst>
              <a:path w="6820384" h="3964746">
                <a:moveTo>
                  <a:pt x="0" y="0"/>
                </a:moveTo>
                <a:lnTo>
                  <a:pt x="6820383" y="0"/>
                </a:lnTo>
                <a:lnTo>
                  <a:pt x="6820383" y="3964747"/>
                </a:lnTo>
                <a:lnTo>
                  <a:pt x="0" y="3964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3350" y="5359510"/>
            <a:ext cx="6722954" cy="3875294"/>
          </a:xfrm>
          <a:custGeom>
            <a:avLst/>
            <a:gdLst/>
            <a:ahLst/>
            <a:cxnLst/>
            <a:rect l="l" t="t" r="r" b="b"/>
            <a:pathLst>
              <a:path w="6722954" h="3875294">
                <a:moveTo>
                  <a:pt x="0" y="0"/>
                </a:moveTo>
                <a:lnTo>
                  <a:pt x="6722954" y="0"/>
                </a:lnTo>
                <a:lnTo>
                  <a:pt x="6722954" y="3875293"/>
                </a:lnTo>
                <a:lnTo>
                  <a:pt x="0" y="3875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07100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88148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51345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1841" y="9688898"/>
            <a:ext cx="94803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Strategy</a:t>
            </a:r>
          </a:p>
        </p:txBody>
      </p:sp>
      <p:sp>
        <p:nvSpPr>
          <p:cNvPr id="15" name="Freeform 15"/>
          <p:cNvSpPr/>
          <p:nvPr/>
        </p:nvSpPr>
        <p:spPr>
          <a:xfrm>
            <a:off x="7702378" y="5931010"/>
            <a:ext cx="515857" cy="543527"/>
          </a:xfrm>
          <a:custGeom>
            <a:avLst/>
            <a:gdLst/>
            <a:ahLst/>
            <a:cxnLst/>
            <a:rect l="l" t="t" r="r" b="b"/>
            <a:pathLst>
              <a:path w="515857" h="543527">
                <a:moveTo>
                  <a:pt x="0" y="0"/>
                </a:moveTo>
                <a:lnTo>
                  <a:pt x="515857" y="0"/>
                </a:lnTo>
                <a:lnTo>
                  <a:pt x="515857" y="543527"/>
                </a:lnTo>
                <a:lnTo>
                  <a:pt x="0" y="54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684396" y="7006221"/>
            <a:ext cx="551820" cy="553834"/>
          </a:xfrm>
          <a:custGeom>
            <a:avLst/>
            <a:gdLst/>
            <a:ahLst/>
            <a:cxnLst/>
            <a:rect l="l" t="t" r="r" b="b"/>
            <a:pathLst>
              <a:path w="551820" h="553834">
                <a:moveTo>
                  <a:pt x="0" y="0"/>
                </a:moveTo>
                <a:lnTo>
                  <a:pt x="551820" y="0"/>
                </a:lnTo>
                <a:lnTo>
                  <a:pt x="551820" y="553834"/>
                </a:lnTo>
                <a:lnTo>
                  <a:pt x="0" y="5538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Air Pollution - Pollutants Over Time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6916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44827" y="9688898"/>
            <a:ext cx="138380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Air Pollution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78629" y="6022115"/>
            <a:ext cx="741695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Black Carbon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C2BEBD"/>
                </a:solidFill>
                <a:latin typeface="Open Sauce Bold"/>
              </a:rPr>
              <a:t>Organic Carbon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E8E67E"/>
                </a:solidFill>
                <a:latin typeface="Open Sauce Bold"/>
              </a:rPr>
              <a:t>Amonia</a:t>
            </a:r>
            <a:r>
              <a:rPr lang="en-US" sz="2199">
                <a:solidFill>
                  <a:srgbClr val="977F31"/>
                </a:solidFill>
                <a:latin typeface="Open Sauce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rose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70705" y="6842535"/>
            <a:ext cx="7615753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5DA353"/>
                </a:solidFill>
                <a:latin typeface="Open Sauce Bold"/>
              </a:rPr>
              <a:t>Carbon Monoxide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AFEBB3"/>
                </a:solidFill>
                <a:latin typeface="Open Sauce Bold"/>
              </a:rPr>
              <a:t>Sulphur Dioxide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experienced significant decrease</a:t>
            </a:r>
          </a:p>
          <a:p>
            <a:pPr algn="just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Open Sauce"/>
            </a:endParaR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Major drop in Sulphur Dioxide might be attributed to shipping traffic and fuel regulations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457417" y="9560365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19007" y="1248845"/>
            <a:ext cx="11563196" cy="7171709"/>
          </a:xfrm>
          <a:custGeom>
            <a:avLst/>
            <a:gdLst/>
            <a:ahLst/>
            <a:cxnLst/>
            <a:rect l="l" t="t" r="r" b="b"/>
            <a:pathLst>
              <a:path w="11563196" h="7171709">
                <a:moveTo>
                  <a:pt x="0" y="0"/>
                </a:moveTo>
                <a:lnTo>
                  <a:pt x="11563195" y="0"/>
                </a:lnTo>
                <a:lnTo>
                  <a:pt x="11563195" y="7171708"/>
                </a:lnTo>
                <a:lnTo>
                  <a:pt x="0" y="717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932704" y="9712657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13752" y="9712657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6949" y="9712657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2040" y="9712657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Air Pollution - Pollutants Over Time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2520" y="9712657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0431" y="9712657"/>
            <a:ext cx="138380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Air Pollution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17100" y="8671785"/>
            <a:ext cx="13853800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uce"/>
              </a:rPr>
              <a:t>https://www.nasa.gov/feature/esnt/2022/nasa-study-finds-evidence-that-fuel-regulation-reduced-air-pollution-from-shipping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4940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10228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1276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54473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49564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21524" y="929018"/>
            <a:ext cx="8368587" cy="8329282"/>
          </a:xfrm>
          <a:custGeom>
            <a:avLst/>
            <a:gdLst/>
            <a:ahLst/>
            <a:cxnLst/>
            <a:rect l="l" t="t" r="r" b="b"/>
            <a:pathLst>
              <a:path w="8368587" h="8329282">
                <a:moveTo>
                  <a:pt x="0" y="0"/>
                </a:moveTo>
                <a:lnTo>
                  <a:pt x="8368587" y="0"/>
                </a:lnTo>
                <a:lnTo>
                  <a:pt x="8368587" y="8329282"/>
                </a:lnTo>
                <a:lnTo>
                  <a:pt x="0" y="8329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43" b="-6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Air Pollution - Pollutants by Income Group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0044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7955" y="9688898"/>
            <a:ext cx="138380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Air Pollution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852" y="4228817"/>
            <a:ext cx="761575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Middle-income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high-income countries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emit significant amount of pollutants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 Italics"/>
              </a:rPr>
              <a:t>Hypothesis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: These figures are greatly inflated by only a few countries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384714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2836" y="1544362"/>
            <a:ext cx="7175910" cy="1419818"/>
            <a:chOff x="0" y="0"/>
            <a:chExt cx="2259313" cy="4470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9313" cy="447025"/>
            </a:xfrm>
            <a:custGeom>
              <a:avLst/>
              <a:gdLst/>
              <a:ahLst/>
              <a:cxnLst/>
              <a:rect l="l" t="t" r="r" b="b"/>
              <a:pathLst>
                <a:path w="2259313" h="447025">
                  <a:moveTo>
                    <a:pt x="0" y="0"/>
                  </a:moveTo>
                  <a:lnTo>
                    <a:pt x="2259313" y="0"/>
                  </a:lnTo>
                  <a:lnTo>
                    <a:pt x="2259313" y="447025"/>
                  </a:lnTo>
                  <a:lnTo>
                    <a:pt x="0" y="447025"/>
                  </a:lnTo>
                  <a:close/>
                </a:path>
              </a:pathLst>
            </a:custGeom>
            <a:solidFill>
              <a:srgbClr val="F7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2495" tIns="42495" rIns="42495" bIns="42495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58746" y="784860"/>
            <a:ext cx="9757480" cy="4358640"/>
          </a:xfrm>
          <a:custGeom>
            <a:avLst/>
            <a:gdLst/>
            <a:ahLst/>
            <a:cxnLst/>
            <a:rect l="l" t="t" r="r" b="b"/>
            <a:pathLst>
              <a:path w="9757480" h="4358640">
                <a:moveTo>
                  <a:pt x="0" y="0"/>
                </a:moveTo>
                <a:lnTo>
                  <a:pt x="9757480" y="0"/>
                </a:lnTo>
                <a:lnTo>
                  <a:pt x="9757480" y="4358640"/>
                </a:lnTo>
                <a:lnTo>
                  <a:pt x="0" y="435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604070" y="4942172"/>
            <a:ext cx="8615621" cy="4451559"/>
          </a:xfrm>
          <a:custGeom>
            <a:avLst/>
            <a:gdLst/>
            <a:ahLst/>
            <a:cxnLst/>
            <a:rect l="l" t="t" r="r" b="b"/>
            <a:pathLst>
              <a:path w="8615621" h="4451559">
                <a:moveTo>
                  <a:pt x="0" y="0"/>
                </a:moveTo>
                <a:lnTo>
                  <a:pt x="8615621" y="0"/>
                </a:lnTo>
                <a:lnTo>
                  <a:pt x="8615621" y="4451559"/>
                </a:lnTo>
                <a:lnTo>
                  <a:pt x="0" y="4451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19691" y="1746567"/>
            <a:ext cx="13675567" cy="11114506"/>
          </a:xfrm>
          <a:custGeom>
            <a:avLst/>
            <a:gdLst/>
            <a:ahLst/>
            <a:cxnLst/>
            <a:rect l="l" t="t" r="r" b="b"/>
            <a:pathLst>
              <a:path w="13675567" h="11114506">
                <a:moveTo>
                  <a:pt x="0" y="0"/>
                </a:moveTo>
                <a:lnTo>
                  <a:pt x="13675567" y="0"/>
                </a:lnTo>
                <a:lnTo>
                  <a:pt x="13675567" y="11114506"/>
                </a:lnTo>
                <a:lnTo>
                  <a:pt x="0" y="11114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473280" y="3345124"/>
            <a:ext cx="1195022" cy="1069002"/>
          </a:xfrm>
          <a:custGeom>
            <a:avLst/>
            <a:gdLst/>
            <a:ahLst/>
            <a:cxnLst/>
            <a:rect l="l" t="t" r="r" b="b"/>
            <a:pathLst>
              <a:path w="1195022" h="1069002">
                <a:moveTo>
                  <a:pt x="0" y="0"/>
                </a:moveTo>
                <a:lnTo>
                  <a:pt x="1195022" y="0"/>
                </a:lnTo>
                <a:lnTo>
                  <a:pt x="1195022" y="1069002"/>
                </a:lnTo>
                <a:lnTo>
                  <a:pt x="0" y="1069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7729" y="9688898"/>
            <a:ext cx="138380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Air Pollution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0460" y="4690294"/>
            <a:ext cx="6735729" cy="276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40%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of </a:t>
            </a:r>
            <a:r>
              <a:rPr lang="en-US" sz="2199">
                <a:solidFill>
                  <a:srgbClr val="000000"/>
                </a:solidFill>
                <a:latin typeface="Open Sauce Bold"/>
              </a:rPr>
              <a:t>Black Carbon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and </a:t>
            </a:r>
            <a:r>
              <a:rPr lang="en-US" sz="2199">
                <a:solidFill>
                  <a:srgbClr val="000000"/>
                </a:solidFill>
                <a:latin typeface="Open Sauce Bold"/>
              </a:rPr>
              <a:t>Carbon Monoxide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were generated by a few countries, including: </a:t>
            </a:r>
          </a:p>
          <a:p>
            <a:pPr marL="474979" lvl="1" indent="-237490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High-income: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the United States</a:t>
            </a:r>
          </a:p>
          <a:p>
            <a:pPr marL="474979" lvl="1" indent="-237490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Upper-middle income: 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China, Indonesia, Russia and Brazil</a:t>
            </a:r>
          </a:p>
          <a:p>
            <a:pPr marL="474979" lvl="1" indent="-237490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Lower-middle income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: India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Air Pollution - Pollutants by Countries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0460" y="1894428"/>
            <a:ext cx="673572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Hypothesis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: Amount of pollutants by income group are greatly inflated by only a few countries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988378" y="936113"/>
            <a:ext cx="11226201" cy="8387327"/>
            <a:chOff x="0" y="0"/>
            <a:chExt cx="2956695" cy="22090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6695" cy="2209008"/>
            </a:xfrm>
            <a:custGeom>
              <a:avLst/>
              <a:gdLst/>
              <a:ahLst/>
              <a:cxnLst/>
              <a:rect l="l" t="t" r="r" b="b"/>
              <a:pathLst>
                <a:path w="2956695" h="2209008">
                  <a:moveTo>
                    <a:pt x="0" y="0"/>
                  </a:moveTo>
                  <a:lnTo>
                    <a:pt x="2956695" y="0"/>
                  </a:lnTo>
                  <a:lnTo>
                    <a:pt x="2956695" y="2209008"/>
                  </a:lnTo>
                  <a:lnTo>
                    <a:pt x="0" y="2209008"/>
                  </a:lnTo>
                  <a:close/>
                </a:path>
              </a:pathLst>
            </a:custGeom>
            <a:solidFill>
              <a:srgbClr val="F7E1E6"/>
            </a:solidFill>
            <a:ln w="38100">
              <a:solidFill>
                <a:srgbClr val="F7E1E6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836729" y="2472467"/>
            <a:ext cx="1078396" cy="1309310"/>
          </a:xfrm>
          <a:custGeom>
            <a:avLst/>
            <a:gdLst/>
            <a:ahLst/>
            <a:cxnLst/>
            <a:rect l="l" t="t" r="r" b="b"/>
            <a:pathLst>
              <a:path w="1078396" h="1309310">
                <a:moveTo>
                  <a:pt x="0" y="0"/>
                </a:moveTo>
                <a:lnTo>
                  <a:pt x="1078396" y="0"/>
                </a:lnTo>
                <a:lnTo>
                  <a:pt x="1078396" y="1309310"/>
                </a:lnTo>
                <a:lnTo>
                  <a:pt x="0" y="130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18750" y="4504186"/>
            <a:ext cx="1255890" cy="1251181"/>
          </a:xfrm>
          <a:custGeom>
            <a:avLst/>
            <a:gdLst/>
            <a:ahLst/>
            <a:cxnLst/>
            <a:rect l="l" t="t" r="r" b="b"/>
            <a:pathLst>
              <a:path w="1255890" h="1251181">
                <a:moveTo>
                  <a:pt x="0" y="0"/>
                </a:moveTo>
                <a:lnTo>
                  <a:pt x="1255890" y="0"/>
                </a:lnTo>
                <a:lnTo>
                  <a:pt x="1255890" y="1251181"/>
                </a:lnTo>
                <a:lnTo>
                  <a:pt x="0" y="125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75001" y="6943810"/>
            <a:ext cx="1543389" cy="1421847"/>
          </a:xfrm>
          <a:custGeom>
            <a:avLst/>
            <a:gdLst/>
            <a:ahLst/>
            <a:cxnLst/>
            <a:rect l="l" t="t" r="r" b="b"/>
            <a:pathLst>
              <a:path w="1543389" h="1421847">
                <a:moveTo>
                  <a:pt x="0" y="0"/>
                </a:moveTo>
                <a:lnTo>
                  <a:pt x="1543388" y="0"/>
                </a:lnTo>
                <a:lnTo>
                  <a:pt x="1543388" y="1421847"/>
                </a:lnTo>
                <a:lnTo>
                  <a:pt x="0" y="1421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Air Pollution - Strategy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8676" y="1374986"/>
            <a:ext cx="2380228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FF0002"/>
                </a:solidFill>
                <a:latin typeface="Open Sauce Bold"/>
              </a:rPr>
              <a:t>Proposal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00803" y="2424842"/>
            <a:ext cx="761046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Take Sulphur Dioxide as an example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08127" y="4457374"/>
            <a:ext cx="7803137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Focus on countries generating highest pollutants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80/20 strategy - if these countries succeeded, the impact would be immense to worldwide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50211" y="7027354"/>
            <a:ext cx="7761053" cy="120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</a:rPr>
              <a:t>Reduce ash waste in energy generation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Reduce ash waste from combustion processes in energy generation to reduce Black Carbon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10314" y="2919507"/>
            <a:ext cx="815554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Adopt fuel regulations from successful countries and transition to green fuel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4384714" y="9536606"/>
            <a:ext cx="2173875" cy="95830"/>
            <a:chOff x="0" y="0"/>
            <a:chExt cx="572543" cy="252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97729" y="9688898"/>
            <a:ext cx="138380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Air Pollution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60002" y="9688898"/>
            <a:ext cx="224790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Waste 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2919" y="795332"/>
            <a:ext cx="7388539" cy="4917330"/>
          </a:xfrm>
          <a:custGeom>
            <a:avLst/>
            <a:gdLst/>
            <a:ahLst/>
            <a:cxnLst/>
            <a:rect l="l" t="t" r="r" b="b"/>
            <a:pathLst>
              <a:path w="7388539" h="4917330">
                <a:moveTo>
                  <a:pt x="0" y="0"/>
                </a:moveTo>
                <a:lnTo>
                  <a:pt x="7388539" y="0"/>
                </a:lnTo>
                <a:lnTo>
                  <a:pt x="7388539" y="4917330"/>
                </a:lnTo>
                <a:lnTo>
                  <a:pt x="0" y="491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87113" y="795332"/>
            <a:ext cx="10458014" cy="5039648"/>
          </a:xfrm>
          <a:custGeom>
            <a:avLst/>
            <a:gdLst/>
            <a:ahLst/>
            <a:cxnLst/>
            <a:rect l="l" t="t" r="r" b="b"/>
            <a:pathLst>
              <a:path w="10458014" h="5039648">
                <a:moveTo>
                  <a:pt x="0" y="0"/>
                </a:moveTo>
                <a:lnTo>
                  <a:pt x="10458014" y="0"/>
                </a:lnTo>
                <a:lnTo>
                  <a:pt x="10458014" y="5039648"/>
                </a:lnTo>
                <a:lnTo>
                  <a:pt x="0" y="503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Waste Generation by Industry and Category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2923" y="6129824"/>
            <a:ext cx="1639770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Manufacturing, Construction, Households</a:t>
            </a:r>
            <a:r>
              <a:rPr lang="en-US" sz="2199">
                <a:solidFill>
                  <a:srgbClr val="FF0002"/>
                </a:solidFill>
                <a:latin typeface="Open Sauce"/>
              </a:rPr>
              <a:t>, </a:t>
            </a:r>
            <a:r>
              <a:rPr lang="en-US" sz="2199">
                <a:solidFill>
                  <a:srgbClr val="020202"/>
                </a:solidFill>
                <a:latin typeface="Open Sauce"/>
              </a:rPr>
              <a:t>and</a:t>
            </a:r>
            <a:r>
              <a:rPr lang="en-US" sz="2199">
                <a:solidFill>
                  <a:srgbClr val="FF0002"/>
                </a:solidFill>
                <a:latin typeface="Open Sauce"/>
              </a:rPr>
              <a:t> </a:t>
            </a:r>
            <a:r>
              <a:rPr lang="en-US" sz="2199">
                <a:solidFill>
                  <a:srgbClr val="FF0002"/>
                </a:solidFill>
                <a:latin typeface="Open Sauce Bold"/>
              </a:rPr>
              <a:t>Electricity, Gas, and Water Services (Energy/Water Services</a:t>
            </a:r>
            <a:r>
              <a:rPr lang="en-US" sz="2199">
                <a:solidFill>
                  <a:srgbClr val="FF0002"/>
                </a:solidFill>
                <a:latin typeface="Open Sauce"/>
              </a:rPr>
              <a:t>)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generated the most waste in Australia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0002"/>
                </a:solidFill>
                <a:latin typeface="Open Sauce Bold"/>
              </a:rPr>
              <a:t>Top waste categories in 2018-19: </a:t>
            </a:r>
          </a:p>
          <a:p>
            <a:pPr marL="949959" lvl="2" indent="-316653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Masonry materials 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from Construction and Manufacturing</a:t>
            </a:r>
          </a:p>
          <a:p>
            <a:pPr marL="949959" lvl="2" indent="-316653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Ash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from Energy/Water Services, Organics from Households</a:t>
            </a:r>
          </a:p>
          <a:p>
            <a:pPr marL="949959" lvl="2" indent="-316653" algn="just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Open Sauce Bold"/>
              </a:rPr>
              <a:t>Hazardous waste</a:t>
            </a:r>
            <a:r>
              <a:rPr lang="en-US" sz="2199">
                <a:solidFill>
                  <a:srgbClr val="000000"/>
                </a:solidFill>
                <a:latin typeface="Open Sauce"/>
              </a:rPr>
              <a:t> from Manufacturing and Construction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1603600" y="10287000"/>
            <a:ext cx="13368801" cy="10865189"/>
          </a:xfrm>
          <a:custGeom>
            <a:avLst/>
            <a:gdLst/>
            <a:ahLst/>
            <a:cxnLst/>
            <a:rect l="l" t="t" r="r" b="b"/>
            <a:pathLst>
              <a:path w="13368801" h="10865189">
                <a:moveTo>
                  <a:pt x="0" y="0"/>
                </a:moveTo>
                <a:lnTo>
                  <a:pt x="13368800" y="0"/>
                </a:lnTo>
                <a:lnTo>
                  <a:pt x="13368800" y="10865189"/>
                </a:lnTo>
                <a:lnTo>
                  <a:pt x="0" y="10865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897014" y="9536606"/>
            <a:ext cx="2173875" cy="95830"/>
            <a:chOff x="0" y="0"/>
            <a:chExt cx="572543" cy="252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</a:rPr>
              <a:t>Air Pollution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29343" y="9688898"/>
            <a:ext cx="2309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 Bold"/>
              </a:rPr>
              <a:t>Waste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58309" y="135255"/>
            <a:ext cx="1315833" cy="621030"/>
          </a:xfrm>
          <a:custGeom>
            <a:avLst/>
            <a:gdLst/>
            <a:ahLst/>
            <a:cxnLst/>
            <a:rect l="l" t="t" r="r" b="b"/>
            <a:pathLst>
              <a:path w="1315833" h="621030">
                <a:moveTo>
                  <a:pt x="0" y="0"/>
                </a:moveTo>
                <a:lnTo>
                  <a:pt x="1315833" y="0"/>
                </a:lnTo>
                <a:lnTo>
                  <a:pt x="1315833" y="621030"/>
                </a:lnTo>
                <a:lnTo>
                  <a:pt x="0" y="621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8" b="-156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842923" y="718185"/>
            <a:ext cx="15915364" cy="19050"/>
          </a:xfrm>
          <a:prstGeom prst="line">
            <a:avLst/>
          </a:prstGeom>
          <a:ln w="9525" cap="flat">
            <a:solidFill>
              <a:srgbClr val="FF00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130766" y="9536606"/>
            <a:ext cx="16088869" cy="475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953077" y="9536606"/>
            <a:ext cx="2173875" cy="95830"/>
            <a:chOff x="0" y="0"/>
            <a:chExt cx="572543" cy="25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543" cy="25239"/>
            </a:xfrm>
            <a:custGeom>
              <a:avLst/>
              <a:gdLst/>
              <a:ahLst/>
              <a:cxnLst/>
              <a:rect l="l" t="t" r="r" b="b"/>
              <a:pathLst>
                <a:path w="572543" h="25239">
                  <a:moveTo>
                    <a:pt x="0" y="0"/>
                  </a:moveTo>
                  <a:lnTo>
                    <a:pt x="572543" y="0"/>
                  </a:lnTo>
                  <a:lnTo>
                    <a:pt x="572543" y="25239"/>
                  </a:lnTo>
                  <a:lnTo>
                    <a:pt x="0" y="25239"/>
                  </a:lnTo>
                  <a:close/>
                </a:path>
              </a:pathLst>
            </a:custGeom>
            <a:solidFill>
              <a:srgbClr val="FF00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29343" y="9688898"/>
            <a:ext cx="2309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</a:rPr>
              <a:t>Waste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41050" y="9688898"/>
            <a:ext cx="22676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Water Management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4247" y="9688898"/>
            <a:ext cx="125447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Lane Cover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99337" y="9688898"/>
            <a:ext cx="123884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Conclusion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42917" y="2349968"/>
            <a:ext cx="9946831" cy="4504632"/>
          </a:xfrm>
          <a:custGeom>
            <a:avLst/>
            <a:gdLst/>
            <a:ahLst/>
            <a:cxnLst/>
            <a:rect l="l" t="t" r="r" b="b"/>
            <a:pathLst>
              <a:path w="9946831" h="4504632">
                <a:moveTo>
                  <a:pt x="0" y="0"/>
                </a:moveTo>
                <a:lnTo>
                  <a:pt x="9946831" y="0"/>
                </a:lnTo>
                <a:lnTo>
                  <a:pt x="9946831" y="4504632"/>
                </a:lnTo>
                <a:lnTo>
                  <a:pt x="0" y="4504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449817" y="9688898"/>
            <a:ext cx="8559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923" y="163830"/>
            <a:ext cx="13926253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spc="-99">
                <a:solidFill>
                  <a:srgbClr val="000000"/>
                </a:solidFill>
                <a:latin typeface="Open Sauce"/>
              </a:rPr>
              <a:t>Recovery Rate by Waste Category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29131" y="9688898"/>
            <a:ext cx="132099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>
                    <a:alpha val="49804"/>
                  </a:srgbClr>
                </a:solidFill>
                <a:latin typeface="Open Sauce"/>
              </a:rPr>
              <a:t>Air Pollution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642887" y="2349968"/>
            <a:ext cx="5416187" cy="1583430"/>
            <a:chOff x="0" y="0"/>
            <a:chExt cx="1705269" cy="4985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5270" cy="498538"/>
            </a:xfrm>
            <a:custGeom>
              <a:avLst/>
              <a:gdLst/>
              <a:ahLst/>
              <a:cxnLst/>
              <a:rect l="l" t="t" r="r" b="b"/>
              <a:pathLst>
                <a:path w="1705270" h="498538">
                  <a:moveTo>
                    <a:pt x="0" y="0"/>
                  </a:moveTo>
                  <a:lnTo>
                    <a:pt x="1705270" y="0"/>
                  </a:lnTo>
                  <a:lnTo>
                    <a:pt x="1705270" y="498538"/>
                  </a:lnTo>
                  <a:lnTo>
                    <a:pt x="0" y="498538"/>
                  </a:lnTo>
                  <a:close/>
                </a:path>
              </a:pathLst>
            </a:custGeom>
            <a:solidFill>
              <a:srgbClr val="C5ED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2495" tIns="42495" rIns="42495" bIns="42495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301818" y="4151038"/>
            <a:ext cx="3486860" cy="47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0"/>
              </a:lnSpc>
            </a:pPr>
            <a:r>
              <a:rPr lang="en-US" sz="2200" spc="44">
                <a:solidFill>
                  <a:srgbClr val="D91D48"/>
                </a:solidFill>
                <a:latin typeface="Open Sans Bold"/>
              </a:rPr>
              <a:t>50%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2248335" y="4443773"/>
            <a:ext cx="4749695" cy="0"/>
          </a:xfrm>
          <a:prstGeom prst="line">
            <a:avLst/>
          </a:prstGeom>
          <a:ln w="28575" cap="flat">
            <a:solidFill>
              <a:srgbClr val="D91D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984358" y="2740998"/>
            <a:ext cx="473324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Masonry materials, Metals, Paper &amp; Cardboard, Glass, and Organics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642887" y="4984158"/>
            <a:ext cx="5416187" cy="1583430"/>
            <a:chOff x="0" y="0"/>
            <a:chExt cx="1705269" cy="4985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05270" cy="498538"/>
            </a:xfrm>
            <a:custGeom>
              <a:avLst/>
              <a:gdLst/>
              <a:ahLst/>
              <a:cxnLst/>
              <a:rect l="l" t="t" r="r" b="b"/>
              <a:pathLst>
                <a:path w="1705270" h="498538">
                  <a:moveTo>
                    <a:pt x="0" y="0"/>
                  </a:moveTo>
                  <a:lnTo>
                    <a:pt x="1705270" y="0"/>
                  </a:lnTo>
                  <a:lnTo>
                    <a:pt x="1705270" y="498538"/>
                  </a:lnTo>
                  <a:lnTo>
                    <a:pt x="0" y="498538"/>
                  </a:lnTo>
                  <a:close/>
                </a:path>
              </a:pathLst>
            </a:custGeom>
            <a:solidFill>
              <a:srgbClr val="FF0002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2495" tIns="42495" rIns="42495" bIns="42495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84358" y="5179925"/>
            <a:ext cx="473324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Ash, Hazardous waste, Textiles, leather &amp; rubber, and Plastics are high volume - low recovery rate</a:t>
            </a:r>
          </a:p>
        </p:txBody>
      </p:sp>
      <p:sp>
        <p:nvSpPr>
          <p:cNvPr id="26" name="Freeform 26"/>
          <p:cNvSpPr/>
          <p:nvPr/>
        </p:nvSpPr>
        <p:spPr>
          <a:xfrm>
            <a:off x="-5985909" y="5991515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1125</Words>
  <Application>Microsoft Macintosh PowerPoint</Application>
  <PresentationFormat>Custom</PresentationFormat>
  <Paragraphs>223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Open Sauce Semi-Bold</vt:lpstr>
      <vt:lpstr>Open Sauce Bold Italics</vt:lpstr>
      <vt:lpstr>Calibri</vt:lpstr>
      <vt:lpstr>Open Sans Bold</vt:lpstr>
      <vt:lpstr>Roboto Bold</vt:lpstr>
      <vt:lpstr>Open Sauce</vt:lpstr>
      <vt:lpstr>Arial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DataSoc x NAB </dc:title>
  <cp:lastModifiedBy>Sy Anh Quoc Ho</cp:lastModifiedBy>
  <cp:revision>2</cp:revision>
  <dcterms:created xsi:type="dcterms:W3CDTF">2006-08-16T00:00:00Z</dcterms:created>
  <dcterms:modified xsi:type="dcterms:W3CDTF">2024-02-11T11:50:12Z</dcterms:modified>
  <dc:identifier>DAFpgXhck48</dc:identifier>
</cp:coreProperties>
</file>